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322" r:id="rId2"/>
    <p:sldId id="362" r:id="rId3"/>
    <p:sldId id="363" r:id="rId4"/>
    <p:sldId id="345" r:id="rId5"/>
    <p:sldId id="364" r:id="rId6"/>
    <p:sldId id="346" r:id="rId7"/>
    <p:sldId id="365" r:id="rId8"/>
    <p:sldId id="350" r:id="rId9"/>
    <p:sldId id="366" r:id="rId10"/>
    <p:sldId id="347" r:id="rId11"/>
    <p:sldId id="367" r:id="rId12"/>
    <p:sldId id="348" r:id="rId13"/>
    <p:sldId id="349" r:id="rId14"/>
    <p:sldId id="359" r:id="rId15"/>
    <p:sldId id="368" r:id="rId16"/>
    <p:sldId id="351" r:id="rId17"/>
    <p:sldId id="369" r:id="rId18"/>
    <p:sldId id="358" r:id="rId19"/>
    <p:sldId id="370" r:id="rId20"/>
    <p:sldId id="352" r:id="rId21"/>
    <p:sldId id="371" r:id="rId22"/>
    <p:sldId id="353" r:id="rId23"/>
    <p:sldId id="354" r:id="rId24"/>
    <p:sldId id="372" r:id="rId25"/>
    <p:sldId id="355" r:id="rId26"/>
    <p:sldId id="360" r:id="rId27"/>
    <p:sldId id="385" r:id="rId28"/>
    <p:sldId id="373" r:id="rId29"/>
    <p:sldId id="334" r:id="rId30"/>
    <p:sldId id="374" r:id="rId31"/>
    <p:sldId id="336" r:id="rId32"/>
    <p:sldId id="335" r:id="rId33"/>
    <p:sldId id="337" r:id="rId34"/>
    <p:sldId id="375" r:id="rId35"/>
    <p:sldId id="338" r:id="rId36"/>
    <p:sldId id="376" r:id="rId37"/>
    <p:sldId id="340" r:id="rId38"/>
    <p:sldId id="377" r:id="rId39"/>
    <p:sldId id="378" r:id="rId40"/>
    <p:sldId id="341" r:id="rId41"/>
    <p:sldId id="379" r:id="rId42"/>
    <p:sldId id="343" r:id="rId43"/>
    <p:sldId id="380" r:id="rId44"/>
    <p:sldId id="356" r:id="rId45"/>
    <p:sldId id="381" r:id="rId46"/>
    <p:sldId id="330" r:id="rId47"/>
    <p:sldId id="331" r:id="rId48"/>
    <p:sldId id="382" r:id="rId49"/>
    <p:sldId id="332" r:id="rId50"/>
    <p:sldId id="383" r:id="rId51"/>
    <p:sldId id="357" r:id="rId52"/>
    <p:sldId id="384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B22"/>
    <a:srgbClr val="C9E7A7"/>
    <a:srgbClr val="8BB0CF"/>
    <a:srgbClr val="7AA5C8"/>
    <a:srgbClr val="42739C"/>
    <a:srgbClr val="FF5B5B"/>
    <a:srgbClr val="FFFF66"/>
    <a:srgbClr val="669900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119" d="100"/>
          <a:sy n="119" d="100"/>
        </p:scale>
        <p:origin x="107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29" y="4077438"/>
            <a:ext cx="2475729" cy="2028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28779" y="5157192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1" y="1628800"/>
            <a:ext cx="2475729" cy="2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 없이 필요한 곳에 함수의 코드를 바로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코드가 짧거나 한 곳에서만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익명 </a:t>
            </a:r>
            <a:r>
              <a:rPr lang="ko-KR" altLang="en-US" dirty="0" smtClean="0"/>
              <a:t>함수 </a:t>
            </a:r>
            <a:r>
              <a:rPr lang="ko-KR" altLang="en-US" dirty="0"/>
              <a:t>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head&gt;</a:t>
            </a:r>
          </a:p>
          <a:p>
            <a:pPr defTabSz="180000"/>
            <a:r>
              <a:rPr lang="en-US" altLang="ko-KR" sz="1200" dirty="0" smtClean="0"/>
              <a:t>&lt;title</a:t>
            </a:r>
            <a:r>
              <a:rPr lang="en-US" altLang="ko-KR" sz="1200" dirty="0"/>
              <a:t>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this.style.backgroundColor</a:t>
            </a:r>
            <a:r>
              <a:rPr lang="en-US" altLang="ko-KR" sz="1200" b="1" dirty="0" smtClean="0"/>
              <a:t> = "orchid";</a:t>
            </a:r>
          </a:p>
          <a:p>
            <a:pPr defTabSz="180000"/>
            <a:r>
              <a:rPr lang="en-US" altLang="ko-KR" sz="1200" b="1" dirty="0" smtClean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 smtClean="0"/>
              <a:t>		function </a:t>
            </a:r>
            <a:r>
              <a:rPr lang="en-US" altLang="ko-KR" sz="1200" b="1" dirty="0"/>
              <a:t>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 smtClean="0"/>
              <a:t>	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00808"/>
            <a:ext cx="2750840" cy="1941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7" y="3789040"/>
            <a:ext cx="2750840" cy="1941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8911" y="5629500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 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smtClean="0"/>
              <a:t>p id=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p"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over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</a:t>
            </a:r>
            <a:r>
              <a:rPr lang="en-US" altLang="ko-KR" sz="1200" dirty="0" smtClean="0"/>
              <a:t>{ </a:t>
            </a:r>
            <a:r>
              <a:rPr lang="en-US" altLang="ko-KR" sz="1200" dirty="0" err="1" smtClean="0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(1) HTML </a:t>
            </a:r>
            <a:r>
              <a:rPr lang="ko-KR" altLang="en-US" sz="1200" dirty="0" smtClean="0"/>
              <a:t>태그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endParaRPr lang="en-US" altLang="ko-KR" sz="1200" dirty="0" smtClean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 smtClean="0"/>
              <a:t>()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이용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 </a:t>
            </a:r>
          </a:p>
          <a:p>
            <a:pPr defTabSz="180000"/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</a:t>
            </a:r>
            <a:r>
              <a:rPr lang="ko-KR" altLang="en-US" dirty="0" smtClean="0"/>
              <a:t>담은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keydown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</a:t>
            </a:r>
            <a:r>
              <a:rPr lang="en-US" altLang="ko-KR" dirty="0" err="1" smtClean="0"/>
              <a:t>코드</a:t>
            </a:r>
            <a:r>
              <a:rPr lang="en-US" altLang="ko-KR" dirty="0" smtClean="0"/>
              <a:t> 값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이벤트가 처리되고 나면 이벤트 </a:t>
            </a:r>
            <a:r>
              <a:rPr lang="ko-KR" altLang="en-US" dirty="0" smtClean="0"/>
              <a:t>객체 </a:t>
            </a:r>
            <a:r>
              <a:rPr lang="ko-KR" altLang="en-US" dirty="0"/>
              <a:t>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816935" y="3721241"/>
            <a:ext cx="5392273" cy="2828616"/>
            <a:chOff x="1816935" y="3721241"/>
            <a:chExt cx="5392273" cy="2828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935" y="3721241"/>
              <a:ext cx="2744872" cy="20009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 smtClean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리스너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자바스크립트 코드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tx1"/>
                  </a:solidFill>
                </a:rPr>
                <a:t>mousedown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이벤트발생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구른 값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이벤트 객체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이벤트 객체는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이름을 가진 이벤트 </a:t>
            </a:r>
            <a:r>
              <a:rPr lang="ko-KR" altLang="en-US" sz="1800" dirty="0" err="1" smtClean="0"/>
              <a:t>리스너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익명 함수의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3. HTML </a:t>
            </a:r>
            <a:r>
              <a:rPr lang="ko-KR" altLang="en-US" sz="1800" dirty="0" smtClean="0"/>
              <a:t>태그에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en-US" altLang="ko-KR" sz="1600" b="1" dirty="0" smtClean="0"/>
              <a:t>event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라는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이름으로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전달</a:t>
            </a:r>
            <a:endParaRPr lang="en-US" altLang="ko-KR" sz="1600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f(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 smtClean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라는 이름으로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46" y="4284964"/>
            <a:ext cx="2260022" cy="1683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10969"/>
            <a:ext cx="2260022" cy="1683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9-5 </a:t>
            </a:r>
            <a:r>
              <a:rPr lang="ko-KR" altLang="en-US" dirty="0"/>
              <a:t>이벤트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이벤트 </a:t>
            </a:r>
            <a:r>
              <a:rPr lang="ko-KR" altLang="en-US" dirty="0"/>
              <a:t>객체 전달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</a:t>
            </a:r>
            <a:r>
              <a:rPr lang="en-US" altLang="ko-KR" sz="1400" dirty="0" smtClean="0"/>
              <a:t>="p</a:t>
            </a:r>
            <a:r>
              <a:rPr lang="en-US" altLang="ko-KR" sz="1400" dirty="0"/>
              <a:t>"&gt;</a:t>
            </a:r>
            <a:r>
              <a:rPr lang="ko-KR" altLang="en-US" sz="1400" dirty="0"/>
              <a:t>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 smtClean="0"/>
              <a:t>	alert(</a:t>
            </a:r>
            <a:r>
              <a:rPr lang="en-US" altLang="ko-KR" sz="1400" b="1" dirty="0" err="1" smtClean="0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 smtClean="0"/>
              <a:t>("p</a:t>
            </a:r>
            <a:r>
              <a:rPr lang="en-US" altLang="ko-KR" sz="1400" b="1" dirty="0"/>
              <a:t>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33470" y="2748115"/>
            <a:ext cx="2229529" cy="1235584"/>
            <a:chOff x="2354158" y="2013942"/>
            <a:chExt cx="5611763" cy="31432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158" y="2014633"/>
              <a:ext cx="3038475" cy="3124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546" y="2013942"/>
              <a:ext cx="2619375" cy="31432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886684" y="5469104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5"/>
            <a:endCxn id="18" idx="1"/>
          </p:cNvCxnSpPr>
          <p:nvPr/>
        </p:nvCxnSpPr>
        <p:spPr>
          <a:xfrm>
            <a:off x="6200881" y="5723807"/>
            <a:ext cx="332646" cy="157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33527" y="5266835"/>
            <a:ext cx="2196142" cy="1229587"/>
            <a:chOff x="1095360" y="3140968"/>
            <a:chExt cx="5663270" cy="31146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360" y="3140968"/>
              <a:ext cx="2952750" cy="3114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755" y="3157976"/>
              <a:ext cx="2809875" cy="3067050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164288" y="2020524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마우스를 올릴 때</a:t>
            </a:r>
            <a:endParaRPr lang="ko-KR" altLang="en-US" sz="11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발생한 </a:t>
            </a:r>
            <a:r>
              <a:rPr lang="ko-KR" altLang="en-US" dirty="0"/>
              <a:t>이벤트에 관한 </a:t>
            </a:r>
            <a:r>
              <a:rPr lang="ko-KR" altLang="en-US" dirty="0" smtClean="0"/>
              <a:t>다양한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알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종류마다 조금씩 다름</a:t>
            </a:r>
            <a:endParaRPr lang="ko-KR" altLang="en-US" dirty="0"/>
          </a:p>
          <a:p>
            <a:pPr lvl="2"/>
            <a:r>
              <a:rPr lang="ko-KR" altLang="en-US" dirty="0" smtClean="0"/>
              <a:t>이벤트 객체의 공통 멤버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객체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이벤트를 유발시킨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&lt;button&gt; </a:t>
            </a:r>
            <a:r>
              <a:rPr lang="ko-KR" altLang="en-US" dirty="0" smtClean="0"/>
              <a:t>태그의 버튼을 클릭하였으면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이벤트의 이벤트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86989"/>
            <a:ext cx="2638285" cy="2414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0929"/>
            <a:ext cx="2638285" cy="2995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</a:t>
            </a:r>
            <a:r>
              <a:rPr lang="en-US" altLang="ko-KR" sz="1400" dirty="0" smtClean="0">
                <a:latin typeface="+mj-lt"/>
              </a:rPr>
              <a:t>="p</a:t>
            </a:r>
            <a:r>
              <a:rPr lang="en-US" altLang="ko-KR" sz="1400" dirty="0">
                <a:latin typeface="+mj-lt"/>
              </a:rPr>
              <a:t>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 smtClean="0">
                <a:latin typeface="+mj-lt"/>
              </a:rPr>
              <a:t>e.defaultPrevented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 smtClean="0">
                <a:latin typeface="+mj-lt"/>
              </a:rPr>
              <a:t>("p</a:t>
            </a:r>
            <a:r>
              <a:rPr lang="en-US" altLang="ko-KR" sz="1400" dirty="0">
                <a:latin typeface="+mj-lt"/>
              </a:rPr>
              <a:t>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p.innerHTML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버튼을 클릭하면 </a:t>
            </a:r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객체의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549" y="5221248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preventDefault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이벤트의 디폴트 행동이란</a:t>
            </a:r>
            <a:r>
              <a:rPr lang="en-US" altLang="ko-KR" sz="2000" dirty="0" smtClean="0"/>
              <a:t>?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특정 이벤트에 </a:t>
            </a:r>
            <a:r>
              <a:rPr lang="ko-KR" altLang="en-US" sz="1600" dirty="0" smtClean="0"/>
              <a:t>대한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태그의 기본 </a:t>
            </a:r>
            <a:r>
              <a:rPr lang="ko-KR" altLang="en-US" sz="1600" dirty="0" smtClean="0"/>
              <a:t>행동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&lt;a&gt;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디폴트 행동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웹 페이지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Submit </a:t>
            </a:r>
            <a:r>
              <a:rPr lang="ko-KR" altLang="en-US" sz="1600" dirty="0" smtClean="0"/>
              <a:t>버튼의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</a:t>
            </a:r>
            <a:r>
              <a:rPr lang="ko-KR" altLang="en-US" sz="1600" dirty="0"/>
              <a:t>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&lt;input type=“checkbox”&gt;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체크박스선택</a:t>
            </a:r>
            <a:endParaRPr lang="en-US" altLang="ko-KR" sz="1600" dirty="0"/>
          </a:p>
          <a:p>
            <a:r>
              <a:rPr lang="ko-KR" altLang="en-US" sz="2000" dirty="0" smtClean="0"/>
              <a:t>이벤트의 디폴트 행동을 막는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이벤트 </a:t>
            </a:r>
            <a:r>
              <a:rPr lang="ko-KR" altLang="en-US" sz="1800" dirty="0" err="1" smtClean="0"/>
              <a:t>리스너에서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이벤트 객체의 </a:t>
            </a:r>
            <a:r>
              <a:rPr lang="en-US" altLang="ko-KR" sz="1800" dirty="0" err="1" smtClean="0"/>
              <a:t>preventDefault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이벤트가 </a:t>
            </a:r>
            <a:r>
              <a:rPr lang="ko-KR" altLang="en-US" dirty="0" smtClean="0"/>
              <a:t>무엇이고 </a:t>
            </a:r>
            <a:r>
              <a:rPr lang="ko-KR" altLang="en-US" dirty="0" smtClean="0"/>
              <a:t>언제 발생하는지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발생하는 이벤트가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따라 </a:t>
            </a:r>
            <a:r>
              <a:rPr lang="ko-KR" altLang="en-US" dirty="0" smtClean="0"/>
              <a:t>흘러가는 </a:t>
            </a:r>
            <a:r>
              <a:rPr lang="ko-KR" altLang="en-US" dirty="0" smtClean="0"/>
              <a:t>경로를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문서와 이미지의 로딩 완료 시 호출되는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폼에 발생하는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관련 이벤트를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</a:t>
            </a:r>
            <a:r>
              <a:rPr lang="ko-KR" altLang="en-US" dirty="0" smtClean="0"/>
              <a:t>관련 </a:t>
            </a:r>
            <a:r>
              <a:rPr lang="ko-KR" altLang="en-US" dirty="0" smtClean="0"/>
              <a:t>이벤트를 </a:t>
            </a:r>
            <a:r>
              <a:rPr lang="ko-KR" altLang="en-US" dirty="0" smtClean="0"/>
              <a:t>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3" y="1484785"/>
            <a:ext cx="2943025" cy="2756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</a:t>
            </a:r>
            <a:r>
              <a:rPr lang="en-US" altLang="ko-KR" dirty="0" smtClean="0"/>
              <a:t>-7 </a:t>
            </a:r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네이버로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type="checkbox"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 smtClean="0"/>
              <a:t>noAction</a:t>
            </a:r>
            <a:r>
              <a:rPr lang="en-US" altLang="ko-KR" sz="1200" b="1" dirty="0" smtClean="0"/>
              <a:t>(event)"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08104" y="4403197"/>
            <a:ext cx="3024336" cy="1258051"/>
            <a:chOff x="581025" y="1700808"/>
            <a:chExt cx="7953374" cy="3173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1700808"/>
              <a:ext cx="4105275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750063"/>
              <a:ext cx="3962400" cy="3124200"/>
            </a:xfrm>
            <a:prstGeom prst="rect">
              <a:avLst/>
            </a:prstGeom>
          </p:spPr>
        </p:pic>
      </p:grp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15153" y="5791366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 버튼을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네이버로</a:t>
            </a:r>
            <a:r>
              <a:rPr lang="ko-KR" altLang="en-US" sz="1000" dirty="0" smtClean="0"/>
              <a:t> 이동하지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 smtClean="0"/>
              <a:t>이벤트 흐름이란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이벤트가 발생하면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</a:t>
            </a:r>
            <a:r>
              <a:rPr lang="ko-KR" altLang="en-US" sz="1800" dirty="0"/>
              <a:t>먼저 도달하고</a:t>
            </a:r>
            <a:r>
              <a:rPr lang="en-US" altLang="ko-KR" sz="1800" dirty="0" smtClean="0"/>
              <a:t>, DOM </a:t>
            </a:r>
            <a:r>
              <a:rPr lang="ko-KR" altLang="en-US" sz="1800" dirty="0" err="1" smtClean="0"/>
              <a:t>트리를</a:t>
            </a:r>
            <a:r>
              <a:rPr lang="ko-KR" altLang="en-US" sz="1800" dirty="0" smtClean="0"/>
              <a:t> 따라 이벤트 </a:t>
            </a:r>
            <a:r>
              <a:rPr lang="ko-KR" altLang="en-US" sz="1800" dirty="0" err="1" smtClean="0"/>
              <a:t>타겟에</a:t>
            </a:r>
            <a:r>
              <a:rPr lang="ko-KR" altLang="en-US" sz="1800" dirty="0" smtClean="0"/>
              <a:t> 도착하고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반대 방향으로 흘러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도달한 다음 사라지는 </a:t>
            </a: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이벤트가 흘러가는 </a:t>
            </a:r>
            <a:r>
              <a:rPr lang="ko-KR" altLang="en-US" sz="2000" dirty="0" smtClean="0"/>
              <a:t>과정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캡쳐</a:t>
            </a:r>
            <a:r>
              <a:rPr lang="ko-KR" altLang="en-US" sz="1800" dirty="0" smtClean="0"/>
              <a:t> 단계</a:t>
            </a:r>
            <a:r>
              <a:rPr lang="en-US" altLang="ko-KR" sz="1800" dirty="0" smtClean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 smtClean="0"/>
              <a:t>window </a:t>
            </a:r>
            <a:r>
              <a:rPr lang="ko-KR" altLang="en-US" sz="1600" dirty="0" smtClean="0"/>
              <a:t>객체에서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객체에 전달되는 과정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이벤트가 거쳐가는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(window</a:t>
            </a:r>
            <a:r>
              <a:rPr lang="ko-KR" altLang="en-US" sz="1600" dirty="0" smtClean="0"/>
              <a:t>포함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버블 단계</a:t>
            </a:r>
            <a:r>
              <a:rPr lang="en-US" altLang="ko-KR" sz="1800" dirty="0" smtClean="0"/>
              <a:t>(bubbling phase) </a:t>
            </a:r>
          </a:p>
          <a:p>
            <a:pPr lvl="2"/>
            <a:r>
              <a:rPr lang="ko-KR" altLang="en-US" sz="1600" dirty="0" smtClean="0"/>
              <a:t>이벤트가 </a:t>
            </a:r>
            <a:r>
              <a:rPr lang="ko-KR" altLang="en-US" sz="1600" dirty="0" err="1" smtClean="0"/>
              <a:t>타겟에서</a:t>
            </a:r>
            <a:r>
              <a:rPr lang="ko-KR" altLang="en-US" sz="1600" dirty="0" smtClean="0"/>
              <a:t>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window </a:t>
            </a:r>
            <a:r>
              <a:rPr lang="ko-KR" altLang="en-US" sz="1600" dirty="0" smtClean="0"/>
              <a:t>객체에 전달되는 과정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DOM </a:t>
            </a:r>
            <a:r>
              <a:rPr lang="ko-KR" altLang="en-US" sz="2000" dirty="0" smtClean="0"/>
              <a:t>객체에는 </a:t>
            </a:r>
            <a:r>
              <a:rPr lang="ko-KR" altLang="en-US" sz="2000" dirty="0" err="1" smtClean="0"/>
              <a:t>캡쳐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리스너와</a:t>
            </a:r>
            <a:r>
              <a:rPr lang="ko-KR" altLang="en-US" sz="2000" dirty="0" smtClean="0"/>
              <a:t> 버블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두 개 모두 작성할 수 있음</a:t>
            </a:r>
            <a:endParaRPr lang="en-US" altLang="ko-KR" sz="2000" dirty="0" smtClean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3998"/>
            <a:ext cx="2807893" cy="20275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 사례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샘플 웹 페이지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 smtClean="0"/>
              <a:t>&lt;p style="</a:t>
            </a:r>
            <a:r>
              <a:rPr lang="en-US" altLang="ko-KR" sz="1100" dirty="0" err="1" smtClean="0"/>
              <a:t>color:blue</a:t>
            </a:r>
            <a:r>
              <a:rPr lang="en-US" altLang="ko-KR" sz="1100" dirty="0" smtClean="0"/>
              <a:t>" &gt;</a:t>
            </a:r>
            <a:r>
              <a:rPr lang="ko-KR" altLang="en-US" sz="1100" dirty="0" smtClean="0"/>
              <a:t>이것은 </a:t>
            </a:r>
          </a:p>
          <a:p>
            <a:pPr defTabSz="180000"/>
            <a:r>
              <a:rPr lang="en-US" altLang="ko-KR" sz="1100" dirty="0" smtClean="0"/>
              <a:t>    &lt;span style="</a:t>
            </a:r>
            <a:r>
              <a:rPr lang="en-US" altLang="ko-KR" sz="1100" dirty="0" err="1" smtClean="0"/>
              <a:t>color:red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문장입니다</a:t>
            </a:r>
            <a:r>
              <a:rPr lang="en-US" altLang="ko-KR" sz="1100" dirty="0" smtClean="0"/>
              <a:t>.&lt;/span&gt;</a:t>
            </a:r>
          </a:p>
          <a:p>
            <a:pPr defTabSz="180000"/>
            <a:r>
              <a:rPr lang="en-US" altLang="ko-KR" sz="1100" dirty="0" smtClean="0"/>
              <a:t>&lt;/p&gt;</a:t>
            </a:r>
          </a:p>
          <a:p>
            <a:pPr defTabSz="180000"/>
            <a:r>
              <a:rPr lang="en-US" altLang="ko-KR" sz="1100" dirty="0" smtClean="0"/>
              <a:t>&lt;form&gt;</a:t>
            </a:r>
          </a:p>
          <a:p>
            <a:pPr defTabSz="180000"/>
            <a:r>
              <a:rPr lang="en-US" altLang="ko-KR" sz="1100" dirty="0" smtClean="0"/>
              <a:t>    &lt;input type="text"&gt;</a:t>
            </a:r>
          </a:p>
          <a:p>
            <a:pPr defTabSz="180000"/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&lt;input type="button" value="</a:t>
            </a:r>
            <a:r>
              <a:rPr lang="ko-KR" altLang="en-US" sz="1100" b="1" dirty="0" smtClean="0"/>
              <a:t>테스트</a:t>
            </a:r>
            <a:r>
              <a:rPr lang="en-US" altLang="ko-KR" sz="1100" b="1" dirty="0" smtClean="0"/>
              <a:t>" id="button"&gt;</a:t>
            </a:r>
            <a:endParaRPr lang="ko-KR" altLang="en-US" sz="1100" b="1" dirty="0" smtClean="0"/>
          </a:p>
          <a:p>
            <a:pPr defTabSz="180000"/>
            <a:r>
              <a:rPr lang="en-US" altLang="ko-KR" sz="1100" dirty="0" smtClean="0"/>
              <a:t>    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&lt;/form&gt;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6851444" y="3545060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00192" y="4293096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 클릭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3107821" y="3437170"/>
            <a:ext cx="3809513" cy="157756"/>
          </a:xfrm>
          <a:custGeom>
            <a:avLst/>
            <a:gdLst>
              <a:gd name="connsiteX0" fmla="*/ 0 w 3809513"/>
              <a:gd name="connsiteY0" fmla="*/ 113935 h 157756"/>
              <a:gd name="connsiteX1" fmla="*/ 493718 w 3809513"/>
              <a:gd name="connsiteY1" fmla="*/ 0 h 157756"/>
              <a:gd name="connsiteX2" fmla="*/ 2760729 w 3809513"/>
              <a:gd name="connsiteY2" fmla="*/ 40899 h 157756"/>
              <a:gd name="connsiteX3" fmla="*/ 3809513 w 3809513"/>
              <a:gd name="connsiteY3" fmla="*/ 157756 h 1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13" h="157756">
                <a:moveTo>
                  <a:pt x="0" y="113935"/>
                </a:moveTo>
                <a:cubicBezTo>
                  <a:pt x="16798" y="63054"/>
                  <a:pt x="493718" y="0"/>
                  <a:pt x="493718" y="0"/>
                </a:cubicBezTo>
                <a:lnTo>
                  <a:pt x="2760729" y="40899"/>
                </a:lnTo>
                <a:cubicBezTo>
                  <a:pt x="3313361" y="67192"/>
                  <a:pt x="3561437" y="112474"/>
                  <a:pt x="3809513" y="15775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캡쳐</a:t>
            </a:r>
            <a:r>
              <a:rPr lang="ko-KR" altLang="en-US" sz="1100" dirty="0" smtClean="0"/>
              <a:t> 단계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656888" y="2047752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smtClean="0"/>
              <a:t>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</a:t>
            </a:r>
            <a:r>
              <a:rPr lang="ko-KR" altLang="en-US" dirty="0" smtClean="0"/>
              <a:t>소유 가능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시</a:t>
            </a:r>
            <a:r>
              <a:rPr lang="en-US" altLang="ko-KR" dirty="0" smtClean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</a:t>
            </a:r>
            <a:r>
              <a:rPr lang="ko-KR" altLang="en-US" dirty="0" smtClean="0"/>
              <a:t>변수 이용</a:t>
            </a:r>
            <a:endParaRPr lang="en-US" altLang="ko-KR" dirty="0" smtClean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등록의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자동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3717032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517232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811128"/>
            <a:ext cx="2520280" cy="2378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9-8 </a:t>
            </a:r>
            <a:r>
              <a:rPr lang="ko-KR" altLang="en-US" dirty="0"/>
              <a:t>이벤트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type="text" name="s"&gt;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en-US" altLang="ko-KR" sz="900" dirty="0"/>
              <a:t>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484784"/>
            <a:ext cx="2501413" cy="216569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142471" y="4949104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45792" y="472776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C00000"/>
                </a:solidFill>
              </a:rPr>
              <a:t>캡쳐</a:t>
            </a:r>
            <a:r>
              <a:rPr lang="ko-KR" altLang="en-US" sz="900" dirty="0" smtClean="0">
                <a:solidFill>
                  <a:srgbClr val="C00000"/>
                </a:solidFill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</a:t>
            </a:r>
            <a:r>
              <a:rPr lang="en-US" altLang="ko-KR" sz="1200" dirty="0" smtClean="0">
                <a:latin typeface="+mj-ea"/>
                <a:ea typeface="+mj-ea"/>
              </a:rPr>
              <a:t>-8</a:t>
            </a:r>
            <a:r>
              <a:rPr lang="ko-KR" altLang="en-US" sz="1200" dirty="0" smtClean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1. &lt;body&gt; </a:t>
            </a:r>
            <a:r>
              <a:rPr lang="ko-KR" altLang="en-US" sz="1200" dirty="0" smtClean="0">
                <a:latin typeface="+mj-ea"/>
                <a:ea typeface="+mj-ea"/>
              </a:rPr>
              <a:t>태그의 </a:t>
            </a:r>
            <a:r>
              <a:rPr lang="ko-KR" altLang="en-US" sz="1200" dirty="0" err="1" smtClean="0">
                <a:latin typeface="+mj-ea"/>
                <a:ea typeface="+mj-ea"/>
              </a:rPr>
              <a:t>캡처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 smtClean="0">
                <a:latin typeface="+mj-ea"/>
              </a:rPr>
              <a:t>리스너</a:t>
            </a:r>
            <a:r>
              <a:rPr lang="ko-KR" altLang="en-US" sz="1200" dirty="0" smtClean="0">
                <a:latin typeface="+mj-ea"/>
              </a:rPr>
              <a:t> 실행</a:t>
            </a:r>
            <a:endParaRPr lang="en-US" altLang="ko-KR" sz="1200" dirty="0" smtClean="0">
              <a:latin typeface="+mj-ea"/>
            </a:endParaRPr>
          </a:p>
          <a:p>
            <a:r>
              <a:rPr lang="en-US" altLang="ko-KR" sz="1200" dirty="0" smtClean="0">
                <a:latin typeface="+mj-ea"/>
              </a:rPr>
              <a:t>3. </a:t>
            </a:r>
            <a:r>
              <a:rPr lang="en-US" altLang="ko-KR" sz="1200" dirty="0">
                <a:latin typeface="+mj-ea"/>
              </a:rPr>
              <a:t>&lt;body&gt;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흐름을 중단시킬 수 있는가</a:t>
            </a:r>
            <a:r>
              <a:rPr lang="en-US" altLang="ko-KR" dirty="0" smtClean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stopPropagation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핸들링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 smtClean="0"/>
              <a:t>onclick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클릭될 때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</a:t>
            </a:r>
            <a:r>
              <a:rPr lang="ko-KR" altLang="en-US" dirty="0" err="1" smtClean="0"/>
              <a:t>더블클릭될</a:t>
            </a:r>
            <a:r>
              <a:rPr lang="ko-KR" altLang="en-US" dirty="0" smtClean="0"/>
              <a:t> 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계산기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result.value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 smtClean="0"/>
              <a:t>.’</a:t>
            </a:r>
          </a:p>
          <a:p>
            <a:pPr defTabSz="180000"/>
            <a:r>
              <a:rPr lang="en-US" altLang="ko-KR" sz="1400" dirty="0" smtClean="0"/>
              <a:t>&lt;p&gt;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</a:t>
            </a:r>
            <a:r>
              <a:rPr lang="en-US" altLang="ko-KR" sz="1400" dirty="0" smtClean="0"/>
              <a:t>=""&gt;&lt;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916832"/>
            <a:ext cx="3004187" cy="32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타이머의 </a:t>
            </a:r>
            <a:r>
              <a:rPr lang="ko-KR" altLang="en-US" dirty="0"/>
              <a:t>타임아웃 등 사용자의 입력 </a:t>
            </a:r>
            <a:r>
              <a:rPr lang="ko-KR" altLang="en-US" dirty="0" smtClean="0"/>
              <a:t>행위나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문서나 </a:t>
            </a:r>
            <a:r>
              <a:rPr lang="ko-KR" altLang="en-US" dirty="0"/>
              <a:t>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</a:t>
            </a:r>
            <a:r>
              <a:rPr lang="ko-KR" altLang="en-US" dirty="0" smtClean="0"/>
              <a:t>대처하기 </a:t>
            </a:r>
            <a:r>
              <a:rPr lang="ko-KR" altLang="en-US" dirty="0"/>
              <a:t>위해 작성된 자바스크립트 코드</a:t>
            </a:r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 이벤트 종류는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이름은 이벤트 이름 앞에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을 덧붙임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mousedown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onkeydown</a:t>
            </a:r>
            <a:r>
              <a:rPr lang="en-US" altLang="ko-KR" dirty="0" smtClean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여러 마우스 관련 이벤트 </a:t>
            </a:r>
            <a:r>
              <a:rPr lang="ko-KR" altLang="en-US" sz="2400" dirty="0" err="1" smtClean="0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 버튼을 누르는 순간 </a:t>
            </a:r>
          </a:p>
          <a:p>
            <a:pPr lvl="2"/>
            <a:r>
              <a:rPr lang="en-US" altLang="ko-KR" dirty="0" err="1" smtClean="0"/>
              <a:t>onmouseup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눌러진 버튼이 놓여지는 순간</a:t>
            </a:r>
          </a:p>
          <a:p>
            <a:pPr lvl="2"/>
            <a:r>
              <a:rPr lang="en-US" altLang="ko-KR" dirty="0" err="1" smtClean="0"/>
              <a:t>onmouseover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onmouseout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onmouseenter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onmouseleave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onwheel</a:t>
            </a:r>
            <a:r>
              <a:rPr lang="en-US" altLang="ko-KR" dirty="0" smtClean="0"/>
              <a:t> : HTML </a:t>
            </a:r>
            <a:r>
              <a:rPr lang="ko-KR" altLang="en-US" dirty="0" smtClean="0"/>
              <a:t>태그에 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구르는 동안 계속 호출</a:t>
            </a:r>
          </a:p>
          <a:p>
            <a:pPr lvl="3"/>
            <a:r>
              <a:rPr lang="ko-KR" altLang="en-US" dirty="0" smtClean="0"/>
              <a:t>위쪽으로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(120)</a:t>
            </a:r>
          </a:p>
          <a:p>
            <a:pPr lvl="3"/>
            <a:r>
              <a:rPr lang="ko-KR" altLang="en-US" dirty="0" smtClean="0"/>
              <a:t>아래쪽으로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(-120)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8292"/>
            <a:ext cx="43860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</a:t>
            </a:r>
            <a:r>
              <a:rPr lang="ko-KR" altLang="en-US" sz="1200" dirty="0" err="1"/>
              <a:t>두깨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e.wheelDelta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 smtClean="0"/>
              <a:t>		width-</a:t>
            </a:r>
            <a:r>
              <a:rPr lang="en-US" altLang="ko-KR" sz="1200" dirty="0"/>
              <a:t>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 smtClean="0"/>
              <a:t>		if(width </a:t>
            </a:r>
            <a:r>
              <a:rPr lang="en-US" altLang="ko-KR" sz="1200" dirty="0"/>
              <a:t>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else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"ridge";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" y="3734180"/>
            <a:ext cx="3451411" cy="2403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1" y="398866"/>
            <a:ext cx="3451411" cy="2403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52" y="3721739"/>
            <a:ext cx="3451411" cy="2403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97688" y="2569885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위로 굴릴 때 두께가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식 두꺼워진다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onwheel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64531" y="2655015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텍스트위로 올릴 때 </a:t>
            </a:r>
            <a:r>
              <a:rPr lang="en-US" altLang="ko-KR" sz="1000" dirty="0" smtClean="0"/>
              <a:t>violet </a:t>
            </a:r>
            <a:r>
              <a:rPr lang="ko-KR" altLang="en-US" sz="1000" dirty="0" smtClean="0"/>
              <a:t>색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onmouseover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948264" y="5755505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내릴 때 회색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onmouseout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39877" y="5755565"/>
            <a:ext cx="1652726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눌렀을 때</a:t>
            </a:r>
            <a:endParaRPr lang="en-US" altLang="ko-KR" sz="1000" dirty="0" smtClean="0"/>
          </a:p>
          <a:p>
            <a:r>
              <a:rPr lang="en-US" altLang="ko-KR" sz="1000" dirty="0" smtClean="0"/>
              <a:t>Italic</a:t>
            </a:r>
            <a:r>
              <a:rPr lang="ko-KR" altLang="en-US" sz="1000" dirty="0" smtClean="0"/>
              <a:t>체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onmousedown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08048"/>
            <a:ext cx="3041052" cy="2293613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smtClean="0"/>
              <a:t>초기 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9-11 </a:t>
            </a:r>
            <a:r>
              <a:rPr lang="en-US" altLang="ko-KR" dirty="0" err="1" smtClean="0"/>
              <a:t>onmousemove</a:t>
            </a:r>
            <a:r>
              <a:rPr lang="ko-KR" altLang="en-US" dirty="0" smtClean="0"/>
              <a:t>와 마우스 </a:t>
            </a:r>
            <a:r>
              <a:rPr lang="ko-KR" altLang="en-US" dirty="0"/>
              <a:t>위치 및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324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</a:t>
            </a:r>
            <a:r>
              <a:rPr lang="en-US" altLang="ko-KR" sz="1000" dirty="0" smtClean="0"/>
              <a:t>&gt;&lt;</a:t>
            </a:r>
            <a:r>
              <a:rPr lang="en-US" altLang="ko-KR" sz="1000" dirty="0"/>
              <a:t>head&gt;&lt;title&gt;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 smtClean="0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 smtClean="0"/>
          </a:p>
          <a:p>
            <a:pPr defTabSz="180000"/>
            <a:r>
              <a:rPr lang="en-US" altLang="ko-KR" sz="1000" dirty="0" err="1" smtClean="0"/>
              <a:t>onmousemove</a:t>
            </a:r>
            <a:r>
              <a:rPr lang="en-US" altLang="ko-KR" sz="1000" dirty="0" smtClean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/>
              <a:t>.&lt;p&gt;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="images/beach.png"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onmousemove</a:t>
            </a:r>
            <a:r>
              <a:rPr lang="en-US" altLang="ko-KR" sz="1000" b="1" dirty="0"/>
              <a:t>="where(event)"</a:t>
            </a:r>
            <a:r>
              <a:rPr lang="en-US" altLang="ko-KR" sz="1000" dirty="0"/>
              <a:t>&gt;&lt;p&gt;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e.screenX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 smtClean="0"/>
              <a:t>)=</a:t>
            </a:r>
            <a:r>
              <a:rPr lang="en-US" altLang="ko-KR" sz="1000" dirty="0"/>
              <a:t>"</a:t>
            </a:r>
            <a:r>
              <a:rPr lang="en-US" altLang="ko-KR" sz="1000" dirty="0" smtClean="0"/>
              <a:t> +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e.clientX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</a:t>
            </a:r>
            <a:r>
              <a:rPr lang="en-US" altLang="ko-KR" sz="1000" dirty="0" smtClean="0"/>
              <a:t>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e.offsetX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 smtClean="0"/>
              <a:t>	text </a:t>
            </a:r>
            <a:r>
              <a:rPr lang="es-ES" altLang="ko-KR" sz="1000" dirty="0"/>
              <a:t>+= "(x, y)=" + e.x + "," + e.y + "\n";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340768"/>
            <a:ext cx="3888432" cy="5184576"/>
            <a:chOff x="5220072" y="1412776"/>
            <a:chExt cx="3888432" cy="51845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001" y="1412776"/>
              <a:ext cx="2971777" cy="5184576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97548" y="3356992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549986" y="3861048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97548" y="371251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469917" y="208709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384915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468218" y="209666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8878" y="198035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20272" y="5798950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333150" y="6098483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569283" y="5661248"/>
              <a:ext cx="1539221" cy="63657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두 좌표가 같은 이유는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객체의 부모가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&lt;body&gt;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브라우저 윈도우이기 때문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</a:t>
            </a:r>
            <a:r>
              <a:rPr lang="ko-KR" altLang="en-US" dirty="0" smtClean="0"/>
              <a:t>버튼 클릭 </a:t>
            </a:r>
            <a:endParaRPr lang="ko-KR" altLang="en-US" dirty="0"/>
          </a:p>
          <a:p>
            <a:pPr lvl="1"/>
            <a:r>
              <a:rPr lang="ko-KR" altLang="en-US" dirty="0" smtClean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oncontextmenu</a:t>
            </a:r>
            <a:r>
              <a:rPr lang="en-US" altLang="ko-KR" dirty="0" smtClean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메뉴를 출력하는 </a:t>
            </a:r>
            <a:r>
              <a:rPr lang="ko-KR" altLang="en-US" dirty="0"/>
              <a:t>디폴트 </a:t>
            </a:r>
            <a:r>
              <a:rPr lang="ko-KR" altLang="en-US" dirty="0" smtClean="0"/>
              <a:t>행동 </a:t>
            </a:r>
            <a:r>
              <a:rPr lang="ko-KR" altLang="en-US" dirty="0"/>
              <a:t>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12776"/>
            <a:ext cx="3261987" cy="2753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</a:t>
            </a:r>
            <a:r>
              <a:rPr lang="ko-KR" altLang="en-US" dirty="0" smtClean="0"/>
              <a:t>금지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alert</a:t>
            </a:r>
            <a:r>
              <a:rPr lang="en-US" altLang="ko-KR" sz="1200" dirty="0"/>
              <a:t>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 smtClean="0"/>
              <a:t>document.oncontextmenu</a:t>
            </a:r>
            <a:r>
              <a:rPr lang="en-US" altLang="ko-KR" sz="1200" b="1" dirty="0" smtClean="0"/>
              <a:t>=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76056" y="4400342"/>
            <a:ext cx="2803362" cy="1512168"/>
            <a:chOff x="2224087" y="1868573"/>
            <a:chExt cx="6996502" cy="31527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087" y="1876425"/>
              <a:ext cx="4695825" cy="3105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664" y="1868573"/>
              <a:ext cx="2447925" cy="315277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00471" y="3081802"/>
            <a:ext cx="1187112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아무곳이나</a:t>
            </a:r>
            <a:r>
              <a:rPr lang="ko-KR" altLang="en-US" sz="1000" dirty="0" smtClean="0"/>
              <a:t> 마우스 오른쪽  클릭</a:t>
            </a:r>
            <a:endParaRPr lang="ko-KR" altLang="en-US" sz="1000" dirty="0"/>
          </a:p>
        </p:txBody>
      </p:sp>
      <p:sp>
        <p:nvSpPr>
          <p:cNvPr id="12" name="자유형 11"/>
          <p:cNvSpPr/>
          <p:nvPr/>
        </p:nvSpPr>
        <p:spPr>
          <a:xfrm>
            <a:off x="7207241" y="3704496"/>
            <a:ext cx="570246" cy="72571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로딩 완료와 </a:t>
            </a:r>
            <a:r>
              <a:rPr lang="en-US" altLang="ko-KR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window </a:t>
            </a:r>
            <a:r>
              <a:rPr lang="ko-KR" altLang="en-US" dirty="0" smtClean="0"/>
              <a:t>객체에 발생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');";</a:t>
            </a:r>
          </a:p>
          <a:p>
            <a:pPr marL="685800" lvl="2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&lt;</a:t>
            </a:r>
            <a:r>
              <a:rPr lang="en-US" altLang="ko-KR" b="1" dirty="0" smtClean="0"/>
              <a:t>body </a:t>
            </a:r>
            <a:r>
              <a:rPr lang="en-US" altLang="ko-KR" b="1" dirty="0" err="1" smtClean="0"/>
              <a:t>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이 둘은 같은 표현임</a:t>
            </a:r>
            <a:r>
              <a:rPr lang="en-US" altLang="ko-KR" dirty="0" smtClean="0"/>
              <a:t>.</a:t>
            </a:r>
          </a:p>
          <a:p>
            <a:pPr marL="685800" lvl="2" indent="0">
              <a:buNone/>
            </a:pPr>
            <a:r>
              <a:rPr lang="en-US" altLang="ko-KR" dirty="0" smtClean="0"/>
              <a:t>&lt;body&gt;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onload</a:t>
            </a:r>
            <a:r>
              <a:rPr lang="ko-KR" altLang="en-US" dirty="0" smtClean="0"/>
              <a:t>를 달인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이벤트가 전달됨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* </a:t>
            </a:r>
            <a:r>
              <a:rPr lang="en-US" altLang="ko-KR" u="sng" dirty="0" err="1" smtClean="0"/>
              <a:t>document.onload</a:t>
            </a:r>
            <a:r>
              <a:rPr lang="ko-KR" altLang="en-US" u="sng" dirty="0" smtClean="0"/>
              <a:t>는 최근에 와서 많은 브라우저에서 작동하지 않음</a:t>
            </a:r>
            <a:endParaRPr lang="en-US" altLang="ko-KR" u="sng" dirty="0" smtClean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 smtClean="0"/>
              <a:t>2017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 smtClean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defTabSz="180000"/>
            <a:r>
              <a:rPr lang="ko-KR" altLang="en-US" sz="1200" dirty="0" smtClean="0"/>
              <a:t>사용 </a:t>
            </a:r>
            <a:r>
              <a:rPr lang="ko-KR" altLang="en-US" sz="1200" dirty="0"/>
              <a:t>예를 보여줍니다</a:t>
            </a:r>
          </a:p>
          <a:p>
            <a:pPr defTabSz="180000"/>
            <a:r>
              <a:rPr lang="ko-KR" altLang="en-US" sz="1200" dirty="0"/>
              <a:t>이 페이지가 출력되고 난 바로 </a:t>
            </a:r>
            <a:r>
              <a:rPr lang="ko-KR" altLang="en-US" sz="1200" dirty="0" smtClean="0"/>
              <a:t>직후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onload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40292" y="2136784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1435422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\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무시하게 만듦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524949"/>
            <a:ext cx="3207817" cy="2683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95010"/>
            <a:ext cx="4671560" cy="14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Image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태그에 의해 생성되는 </a:t>
            </a:r>
            <a:r>
              <a:rPr lang="en-US" altLang="ko-KR" sz="1800" dirty="0" smtClean="0"/>
              <a:t>DOM </a:t>
            </a:r>
            <a:r>
              <a:rPr lang="ko-KR" altLang="en-US" sz="1800" dirty="0" smtClean="0"/>
              <a:t>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new Image(); </a:t>
            </a:r>
            <a:r>
              <a:rPr lang="ko-KR" altLang="en-US" sz="1800" dirty="0" smtClean="0"/>
              <a:t>자바스크립트 코드에 의해 생성되는 객체</a:t>
            </a:r>
            <a:endParaRPr lang="en-US" altLang="ko-KR" sz="1800" dirty="0" smtClean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새로운 이미지를 로딩하는 방법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“banana.png";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en-US" altLang="ko-KR" sz="1400" dirty="0" smtClean="0"/>
              <a:t>anana.png </a:t>
            </a:r>
            <a:r>
              <a:rPr lang="ko-KR" altLang="en-US" sz="1400" dirty="0" smtClean="0"/>
              <a:t>이미지의 로딩이 완료된 </a:t>
            </a:r>
            <a:r>
              <a:rPr lang="en-US" altLang="ko-KR" sz="1400" dirty="0" err="1" smtClean="0"/>
              <a:t>myImg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onload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실행 </a:t>
            </a:r>
            <a:endParaRPr lang="ko-KR" altLang="en-US" sz="1400" dirty="0"/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잘못된 이미지 로딩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로딩하여 이미지 폭을 알아내는 코드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 smtClean="0"/>
              <a:t>myImg.src</a:t>
            </a:r>
            <a:r>
              <a:rPr lang="en-US" altLang="ko-KR" dirty="0" smtClean="0"/>
              <a:t> = "banana.png"; </a:t>
            </a:r>
            <a:r>
              <a:rPr lang="ko-KR" altLang="en-US" dirty="0" smtClean="0"/>
              <a:t>실행 직후 이미지 로딩 완료되지 않음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width =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; </a:t>
            </a:r>
            <a:r>
              <a:rPr lang="ko-KR" altLang="en-US" dirty="0" smtClean="0"/>
              <a:t>이미지 로딩 완료전이면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=0</a:t>
            </a:r>
          </a:p>
          <a:p>
            <a:r>
              <a:rPr lang="ko-KR" altLang="en-US" dirty="0" smtClean="0"/>
              <a:t>코드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이미지 폭을 알아내는 코드 작성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85184"/>
            <a:ext cx="55446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 smtClean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“banana.png"; 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지시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브라우저에 발생하는 다양한 이벤트들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4003" y="2205332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dblclick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마우스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9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키를 </a:t>
            </a:r>
            <a:r>
              <a:rPr lang="ko-KR" altLang="en-US" sz="1200" dirty="0">
                <a:solidFill>
                  <a:srgbClr val="C00000"/>
                </a:solidFill>
              </a:rPr>
              <a:t>누를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keyup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754373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</a:t>
            </a:r>
            <a:r>
              <a:rPr lang="ko-KR" altLang="en-US" sz="1200" dirty="0" smtClean="0">
                <a:solidFill>
                  <a:srgbClr val="C00000"/>
                </a:solidFill>
              </a:rPr>
              <a:t>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287" y="3478656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change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라디오버튼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선택 </a:t>
            </a:r>
            <a:r>
              <a:rPr lang="ko-KR" altLang="en-US" sz="1200" dirty="0">
                <a:solidFill>
                  <a:srgbClr val="C00000"/>
                </a:solidFill>
              </a:rPr>
              <a:t>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797620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윈도우 크기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변경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47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677342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6118330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submit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(submit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6103636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reset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(reset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08667" y="4548813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click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</a:t>
            </a:r>
            <a:r>
              <a:rPr lang="ko-KR" altLang="en-US" sz="1200" dirty="0">
                <a:solidFill>
                  <a:srgbClr val="C00000"/>
                </a:solidFill>
              </a:rPr>
              <a:t>스</a:t>
            </a:r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5212425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2205332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문서 전체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1494130" y="2349348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562877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84784"/>
            <a:ext cx="3216027" cy="39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412776"/>
            <a:ext cx="440736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img.onload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function () </a:t>
            </a:r>
            <a:r>
              <a:rPr lang="en-US" altLang="ko-KR" sz="1100" b="1" dirty="0" smtClean="0"/>
              <a:t>{ 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 smtClean="0"/>
              <a:t>		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mySpan.innerHTML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 smtClean="0"/>
              <a:t>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img.src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 smtClean="0"/>
              <a:t>onload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err="1" smtClean="0"/>
              <a:t>changeImage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value="images/banana.png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바나</a:t>
            </a:r>
            <a:r>
              <a:rPr lang="ko-KR" altLang="en-US" sz="1100" dirty="0"/>
              <a:t>나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="images/apple.png"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049988" y="342900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banana.png</a:t>
            </a:r>
            <a:r>
              <a:rPr lang="ko-KR" altLang="en-US" sz="1000" dirty="0" smtClean="0"/>
              <a:t>의 이미지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동적으로 이미지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/>
              <a:t>Image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이미지 객체가 생겼지만 화면에 출력되지 않음</a:t>
            </a:r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ew Image()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객체에 이미지 로딩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로딩된 이미지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태그에 할당된 브라우저 공간에 이미지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			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2682731" cy="487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9-15 </a:t>
            </a:r>
            <a:r>
              <a:rPr lang="en-US" altLang="ko-KR" dirty="0"/>
              <a:t>new Image()</a:t>
            </a:r>
            <a:r>
              <a:rPr lang="ko-KR" altLang="en-US" dirty="0"/>
              <a:t>로 이미지 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59098"/>
            <a:ext cx="45720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&gt;&lt;</a:t>
            </a:r>
            <a:r>
              <a:rPr lang="en-US" altLang="ko-KR" sz="1050" dirty="0"/>
              <a:t>head&gt;&lt;title&gt;new Image()</a:t>
            </a:r>
            <a:r>
              <a:rPr lang="ko-KR" altLang="en-US" sz="1050" dirty="0"/>
              <a:t>로 이미지 </a:t>
            </a:r>
            <a:r>
              <a:rPr lang="ko-KR" altLang="en-US" sz="1050" dirty="0" smtClean="0"/>
              <a:t>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</a:t>
            </a:r>
            <a:r>
              <a:rPr lang="ko-KR" altLang="en-US" sz="1050" dirty="0" smtClean="0"/>
              <a:t>배열</a:t>
            </a:r>
            <a:endParaRPr lang="en-US" altLang="ko-KR" sz="1050" dirty="0" smtClean="0"/>
          </a:p>
          <a:p>
            <a:pPr defTabSz="180000"/>
            <a:r>
              <a:rPr lang="en-US" altLang="ko-KR" sz="1050" b="1" dirty="0" err="1" smtClean="0"/>
              <a:t>var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files </a:t>
            </a:r>
            <a:r>
              <a:rPr lang="en-US" altLang="ko-KR" sz="1050" dirty="0"/>
              <a:t>= ["images/penguins.jpg", </a:t>
            </a:r>
          </a:p>
          <a:p>
            <a:pPr defTabSz="180000"/>
            <a:r>
              <a:rPr lang="en-US" altLang="ko-KR" sz="1050" dirty="0"/>
              <a:t>             "images/lighthouse.jpg",</a:t>
            </a:r>
          </a:p>
          <a:p>
            <a:pPr defTabSz="180000"/>
            <a:r>
              <a:rPr lang="en-US" altLang="ko-KR" sz="1050" dirty="0"/>
              <a:t>             "images/Chrysanthemum.jpg",</a:t>
            </a:r>
          </a:p>
          <a:p>
            <a:pPr defTabSz="180000"/>
            <a:r>
              <a:rPr lang="en-US" altLang="ko-KR" sz="1050" dirty="0"/>
              <a:t>             "images/Desert.jpg",</a:t>
            </a:r>
          </a:p>
          <a:p>
            <a:pPr defTabSz="180000"/>
            <a:r>
              <a:rPr lang="en-US" altLang="ko-KR" sz="1050" dirty="0"/>
              <a:t>             "images/Hydrangeas.jpg",</a:t>
            </a:r>
          </a:p>
          <a:p>
            <a:pPr defTabSz="180000"/>
            <a:r>
              <a:rPr lang="en-US" altLang="ko-KR" sz="1050" dirty="0"/>
              <a:t>             "images/Jellyfish.jpg",</a:t>
            </a:r>
          </a:p>
          <a:p>
            <a:pPr defTabSz="180000"/>
            <a:r>
              <a:rPr lang="en-US" altLang="ko-KR" sz="1050" dirty="0"/>
              <a:t>             "images/Koala.jpg",</a:t>
            </a:r>
          </a:p>
          <a:p>
            <a:pPr defTabSz="180000"/>
            <a:r>
              <a:rPr lang="en-US" altLang="ko-KR" sz="1050" dirty="0"/>
              <a:t>             "images/Tulips.jpg"];</a:t>
            </a:r>
          </a:p>
          <a:p>
            <a:pPr defTabSz="180000"/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</a:t>
            </a:r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 smtClean="0"/>
              <a:t>다음 이미지 출력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img.src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 smtClean="0"/>
              <a:t>	next</a:t>
            </a:r>
            <a:r>
              <a:rPr lang="en-US" altLang="ko-KR" sz="1050" dirty="0"/>
              <a:t>++; // </a:t>
            </a:r>
            <a:r>
              <a:rPr lang="ko-KR" altLang="en-US" sz="1050" dirty="0"/>
              <a:t>다음 이미지</a:t>
            </a:r>
          </a:p>
          <a:p>
            <a:pPr defTabSz="180000"/>
            <a:r>
              <a:rPr lang="en-US" altLang="ko-KR" sz="1050" dirty="0" smtClean="0"/>
              <a:t>	next </a:t>
            </a:r>
            <a:r>
              <a:rPr lang="en-US" altLang="ko-KR" sz="1050" dirty="0"/>
              <a:t>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</a:t>
            </a:r>
            <a:r>
              <a:rPr lang="ko-KR" altLang="en-US" sz="1050" dirty="0" smtClean="0"/>
              <a:t>처음으로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이미지 </a:t>
            </a:r>
            <a:r>
              <a:rPr lang="ko-KR" altLang="en-US" sz="1050" dirty="0"/>
              <a:t>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 smtClean="0"/>
              <a:t>이미지를 </a:t>
            </a:r>
            <a:r>
              <a:rPr lang="ko-KR" altLang="en-US" sz="1050" dirty="0"/>
              <a:t>클릭하면 </a:t>
            </a:r>
            <a:r>
              <a:rPr lang="ko-KR" altLang="en-US" sz="1050" dirty="0" smtClean="0"/>
              <a:t>다음 </a:t>
            </a:r>
            <a:r>
              <a:rPr lang="ko-KR" altLang="en-US" sz="1050" dirty="0"/>
              <a:t>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 smtClean="0"/>
              <a:t>		 </a:t>
            </a:r>
            <a:r>
              <a:rPr lang="en-US" altLang="ko-KR" sz="1050" dirty="0" err="1" smtClean="0"/>
              <a:t>src</a:t>
            </a:r>
            <a:r>
              <a:rPr lang="en-US" altLang="ko-KR" sz="1050" dirty="0"/>
              <a:t>="images/penguins.jpg" alt</a:t>
            </a:r>
            <a:r>
              <a:rPr lang="en-US" altLang="ko-KR" sz="1050" dirty="0" smtClean="0"/>
              <a:t>="."  width</a:t>
            </a:r>
            <a:r>
              <a:rPr lang="en-US" altLang="ko-KR" sz="1050" dirty="0"/>
              <a:t>="200" height="200" 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 		 </a:t>
            </a:r>
            <a:r>
              <a:rPr lang="en-US" altLang="ko-KR" sz="1050" b="1" dirty="0" err="1" smtClean="0"/>
              <a:t>onclick</a:t>
            </a:r>
            <a:r>
              <a:rPr lang="en-US" altLang="ko-KR" sz="1050" b="1" dirty="0"/>
              <a:t>="change(this</a:t>
            </a:r>
            <a:r>
              <a:rPr lang="en-US" altLang="ko-KR" sz="1050" b="1" dirty="0" smtClean="0"/>
              <a:t>)"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클릭하면 다음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 smtClean="0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포커스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포커스는 현재 키 입력에 대한 독점권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브라우저는 포커스를 가지고 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요소에 키 공급</a:t>
            </a:r>
            <a:endParaRPr lang="en-US" altLang="ko-KR" dirty="0" smtClean="0"/>
          </a:p>
          <a:p>
            <a:r>
              <a:rPr lang="en-US" altLang="ko-KR" dirty="0" err="1" smtClean="0"/>
              <a:t>onblur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요소는 포커스를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잃는다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onfocus</a:t>
            </a:r>
            <a:endParaRPr lang="en-US" altLang="ko-KR" dirty="0" smtClean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 smtClean="0"/>
              <a:t>요소가 </a:t>
            </a:r>
            <a:r>
              <a:rPr lang="ko-KR" altLang="en-US" dirty="0"/>
              <a:t>포커스를</a:t>
            </a:r>
            <a:r>
              <a:rPr lang="en-US" altLang="ko-KR" dirty="0"/>
              <a:t> </a:t>
            </a:r>
            <a:r>
              <a:rPr lang="ko-KR" altLang="en-US" dirty="0" smtClean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1328462"/>
            <a:ext cx="2847972" cy="35674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 smtClean="0"/>
              <a:t>입력 없이 다른 </a:t>
            </a:r>
            <a:r>
              <a:rPr lang="ko-KR" altLang="en-US" dirty="0"/>
              <a:t>창으로 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obj.value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== "") {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("enter name!");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obj.focus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obj</a:t>
            </a:r>
            <a:r>
              <a:rPr lang="ko-KR" altLang="en-US" sz="1400" dirty="0"/>
              <a:t>에 다시 포커스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('name').focus();"&gt;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이름을 입력하지 않고 다른 창으로</a:t>
            </a:r>
          </a:p>
          <a:p>
            <a:pPr defTabSz="180000"/>
            <a:r>
              <a:rPr lang="ko-KR" altLang="en-US" sz="1400" dirty="0"/>
              <a:t>이동할 수 없습니다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이름 </a:t>
            </a:r>
            <a:r>
              <a:rPr lang="en-US" altLang="ko-KR" sz="1400" dirty="0"/>
              <a:t>&lt;input type="text" id="</a:t>
            </a:r>
            <a:r>
              <a:rPr lang="en-US" altLang="ko-KR" sz="1400" dirty="0" smtClean="0"/>
              <a:t>name"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	</a:t>
            </a:r>
            <a:r>
              <a:rPr lang="en-US" altLang="ko-KR" sz="1400" b="1" dirty="0" err="1" smtClean="0"/>
              <a:t>onblur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(this)"</a:t>
            </a:r>
            <a:r>
              <a:rPr lang="en-US" altLang="ko-KR" sz="1400" dirty="0"/>
              <a:t>&gt;&lt;p&gt;</a:t>
            </a:r>
          </a:p>
          <a:p>
            <a:pPr defTabSz="180000"/>
            <a:r>
              <a:rPr lang="ko-KR" altLang="en-US" sz="1400" dirty="0"/>
              <a:t>학번 </a:t>
            </a:r>
            <a:r>
              <a:rPr lang="en-US" altLang="ko-KR" sz="1400" dirty="0"/>
              <a:t>&lt;input type="text"&gt;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960275"/>
            <a:ext cx="2801094" cy="1619443"/>
            <a:chOff x="3067050" y="1876425"/>
            <a:chExt cx="5448300" cy="31076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50" y="1876425"/>
              <a:ext cx="3009900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50" y="1917052"/>
              <a:ext cx="2438400" cy="3067050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5796136" y="5445224"/>
            <a:ext cx="1080120" cy="360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1573" y="3969797"/>
            <a:ext cx="1404156" cy="78319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이름을 입력하지 않은 상태에서 다른 곳을 클릭하면 아래의 경고 창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라디오버튼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type="radio"&gt;</a:t>
            </a:r>
            <a:r>
              <a:rPr lang="ko-KR" altLang="en-US" smtClean="0"/>
              <a:t>로 만들어진 라디오 버튼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라디오 버튼 객체들 알아내기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체크박스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type="checkbox"&gt;</a:t>
            </a:r>
            <a:r>
              <a:rPr lang="ko-KR" altLang="en-US" smtClean="0"/>
              <a:t>로 만들어진 체크박스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</a:p>
          <a:p>
            <a:endParaRPr lang="ko-KR" altLang="en-US" smtClean="0"/>
          </a:p>
          <a:p>
            <a:pPr lvl="1"/>
            <a:endParaRPr lang="ko-KR" altLang="en-US" smtClean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form&gt;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 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9" y="1718366"/>
            <a:ext cx="2864107" cy="2304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found = null;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 smtClean="0"/>
              <a:t>	for(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 smtClean="0"/>
              <a:t>		if(</a:t>
            </a:r>
            <a:r>
              <a:rPr lang="en-US" altLang="ko-KR" sz="1200" b="1" dirty="0" err="1" smtClean="0"/>
              <a:t>kcity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smtClean="0"/>
              <a:t>checked == true)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found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if(found != null)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alert(</a:t>
            </a:r>
            <a:r>
              <a:rPr lang="en-US" altLang="ko-KR" sz="1200" b="1" dirty="0" err="1" smtClean="0"/>
              <a:t>found.value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else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61160" y="3471570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084168" y="4085782"/>
            <a:ext cx="2775702" cy="1684565"/>
            <a:chOff x="3043237" y="1865540"/>
            <a:chExt cx="5381625" cy="3248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37" y="1885950"/>
              <a:ext cx="3057525" cy="3086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762" y="1865540"/>
              <a:ext cx="2324100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dirty="0" err="1" smtClean="0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만원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28800"/>
            <a:ext cx="3712277" cy="22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객체와 </a:t>
            </a:r>
            <a:r>
              <a:rPr lang="en-US" altLang="ko-KR" smtClean="0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 smtClean="0"/>
              <a:t>select </a:t>
            </a:r>
            <a:r>
              <a:rPr lang="ko-KR" altLang="en-US" sz="1800" dirty="0" smtClean="0"/>
              <a:t>객체는 </a:t>
            </a:r>
            <a:r>
              <a:rPr lang="en-US" altLang="ko-KR" sz="1800" dirty="0" smtClean="0"/>
              <a:t>&lt;select&gt; </a:t>
            </a:r>
            <a:r>
              <a:rPr lang="ko-KR" altLang="en-US" sz="1800" dirty="0" smtClean="0"/>
              <a:t>태그로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만들어진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option </a:t>
            </a:r>
            <a:r>
              <a:rPr lang="ko-KR" altLang="en-US" sz="1600" dirty="0" smtClean="0"/>
              <a:t>객체는 </a:t>
            </a:r>
            <a:r>
              <a:rPr lang="en-US" altLang="ko-KR" sz="1600" dirty="0" smtClean="0"/>
              <a:t>&lt;option&gt;</a:t>
            </a:r>
            <a:r>
              <a:rPr lang="ko-KR" altLang="en-US" sz="1600" dirty="0" smtClean="0"/>
              <a:t>태그로 표현되는 옵션 아이템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선택된 옵션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옵션 선택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select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onchange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</a:p>
          <a:p>
            <a:pPr lvl="2"/>
            <a:endParaRPr lang="ko-KR" altLang="en-US" sz="1600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index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9-19 </a:t>
            </a:r>
            <a:r>
              <a:rPr lang="en-US" altLang="ko-KR" dirty="0"/>
              <a:t>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img.src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images/strawberry.png"&gt;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images/banana.png</a:t>
            </a:r>
            <a:r>
              <a:rPr lang="en-US" altLang="ko-KR" sz="1200" dirty="0"/>
              <a:t>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images/banana.gif" </a:t>
            </a:r>
            <a:r>
              <a:rPr lang="en-US" altLang="ko-KR" sz="1200" dirty="0"/>
              <a:t>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3272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내에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addEventListener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 내에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 </a:t>
            </a:r>
            <a:r>
              <a:rPr lang="ko-KR" altLang="en-US" dirty="0"/>
              <a:t>직접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마우스 </a:t>
            </a:r>
            <a:r>
              <a:rPr lang="ko-KR" altLang="en-US" dirty="0"/>
              <a:t>올리면 </a:t>
            </a:r>
            <a:r>
              <a:rPr lang="en-US" altLang="ko-KR" dirty="0" smtClean="0"/>
              <a:t>orchid, </a:t>
            </a:r>
            <a:r>
              <a:rPr lang="ko-KR" altLang="en-US" dirty="0"/>
              <a:t>내리면 흰색으로 </a:t>
            </a:r>
            <a:r>
              <a:rPr lang="ko-KR" altLang="en-US" dirty="0" smtClean="0"/>
              <a:t>배경변경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'"&gt;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onkeypress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키가 눌러지는 순간 호출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키에 대해 작동</a:t>
            </a:r>
          </a:p>
          <a:p>
            <a:pPr lvl="1"/>
            <a:r>
              <a:rPr lang="en-US" altLang="ko-KR" dirty="0" err="1" smtClean="0"/>
              <a:t>onkeypress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키와</a:t>
            </a:r>
            <a:r>
              <a:rPr lang="en-US" altLang="ko-KR" dirty="0" smtClean="0"/>
              <a:t> &lt;Enter&gt;, &lt;Space&gt;, &lt;Esc&gt; </a:t>
            </a:r>
            <a:r>
              <a:rPr lang="ko-KR" altLang="en-US" dirty="0" smtClean="0"/>
              <a:t>키에 대해서만 눌러지는 순간에 추가 호출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키가 아닌 경우</a:t>
            </a:r>
            <a:r>
              <a:rPr lang="en-US" altLang="ko-KR" dirty="0" smtClean="0"/>
              <a:t>(&lt;F1&gt;, &lt;Shift&gt;, &lt;</a:t>
            </a:r>
            <a:r>
              <a:rPr lang="en-US" altLang="ko-KR" dirty="0" err="1" smtClean="0"/>
              <a:t>PgDn</a:t>
            </a:r>
            <a:r>
              <a:rPr lang="en-US" altLang="ko-KR" dirty="0" smtClean="0"/>
              <a:t>&gt;, &lt;Del&gt;, &lt;Ins&gt;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호출되지 않음 </a:t>
            </a:r>
          </a:p>
          <a:p>
            <a:pPr lvl="1"/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9-20 </a:t>
            </a:r>
            <a:r>
              <a:rPr lang="ko-KR" altLang="en-US" dirty="0"/>
              <a:t>키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객체의 </a:t>
            </a:r>
            <a:r>
              <a:rPr lang="ko-KR" altLang="en-US" dirty="0" err="1" smtClean="0"/>
              <a:t>프로퍼</a:t>
            </a:r>
            <a:r>
              <a:rPr lang="ko-KR" altLang="en-US" dirty="0" err="1"/>
              <a:t>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5728" y="1412776"/>
            <a:ext cx="424847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키 이벤트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whatKeyDown</a:t>
            </a:r>
            <a:r>
              <a:rPr lang="en-US" altLang="ko-KR" sz="1000" b="1" dirty="0"/>
              <a:t>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= "";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""; // div </a:t>
            </a:r>
            <a:r>
              <a:rPr lang="ko-KR" altLang="en-US" sz="1000" dirty="0"/>
              <a:t>객체 내용을 지운다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e.altKey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e.altLeft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e.shiftKey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e.shiftLeft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e.ctrlKey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e.ctrlLeft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b="1" dirty="0" err="1"/>
              <a:t>String.fromCharCode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e.keyCode</a:t>
            </a:r>
            <a:r>
              <a:rPr lang="en-US" altLang="ko-KR" sz="1000" b="1" dirty="0"/>
              <a:t>) </a:t>
            </a:r>
            <a:r>
              <a:rPr lang="en-US" altLang="ko-KR" sz="1000" dirty="0"/>
              <a:t>+ "</a:t>
            </a:r>
            <a:r>
              <a:rPr lang="ko-KR" altLang="en-US" sz="1000" dirty="0"/>
              <a:t>키가 눌려졌습니다</a:t>
            </a:r>
            <a:r>
              <a:rPr lang="en-US" altLang="ko-KR" sz="1000" dirty="0"/>
              <a:t>."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 // div </a:t>
            </a:r>
            <a:r>
              <a:rPr lang="ko-KR" altLang="en-US" sz="1000" dirty="0"/>
              <a:t>객체에 </a:t>
            </a:r>
            <a:r>
              <a:rPr lang="ko-KR" altLang="en-US" sz="1000" dirty="0" smtClean="0"/>
              <a:t>문자열을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출력한다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77910"/>
            <a:ext cx="457200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키 </a:t>
            </a:r>
            <a:r>
              <a:rPr lang="ko-KR" altLang="en-US" sz="1000" dirty="0" err="1"/>
              <a:t>리스너와</a:t>
            </a:r>
            <a:r>
              <a:rPr lang="ko-KR" altLang="en-US" sz="1000" dirty="0"/>
              <a:t> 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텍스트 창에 키를 눌러 보세요</a:t>
            </a:r>
            <a:r>
              <a:rPr lang="en-US" altLang="ko-KR" sz="1000" dirty="0"/>
              <a:t>. </a:t>
            </a:r>
            <a:r>
              <a:rPr lang="en-US" altLang="ko-KR" sz="1000" dirty="0" smtClean="0"/>
              <a:t>Alt, Shift, Ctrl </a:t>
            </a:r>
            <a:r>
              <a:rPr lang="ko-KR" altLang="en-US" sz="1000" dirty="0"/>
              <a:t>키도 가능합니다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type="text" id="text" </a:t>
            </a:r>
            <a:r>
              <a:rPr lang="en-US" altLang="ko-KR" sz="1000" dirty="0" err="1"/>
              <a:t>onkeydown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whatKeyDown</a:t>
            </a:r>
            <a:r>
              <a:rPr lang="en-US" altLang="ko-KR" sz="1000" dirty="0"/>
              <a:t>(event)"&gt;</a:t>
            </a:r>
          </a:p>
          <a:p>
            <a:pPr defTabSz="180000"/>
            <a:r>
              <a:rPr lang="en-US" altLang="ko-KR" sz="1000" dirty="0"/>
              <a:t>&lt;div id="div" style="</a:t>
            </a:r>
            <a:r>
              <a:rPr lang="en-US" altLang="ko-KR" sz="1000" dirty="0" err="1"/>
              <a:t>background-color:skyblue</a:t>
            </a:r>
            <a:r>
              <a:rPr lang="en-US" altLang="ko-KR" sz="1000" dirty="0"/>
              <a:t>; width:250px; height:50px"&gt;</a:t>
            </a:r>
          </a:p>
          <a:p>
            <a:pPr defTabSz="180000"/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40968"/>
            <a:ext cx="2445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 smtClean="0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type="rest</a:t>
            </a:r>
            <a:r>
              <a:rPr lang="en-US" altLang="ko-KR" dirty="0" smtClean="0"/>
              <a:t>"&gt;)</a:t>
            </a:r>
            <a:r>
              <a:rPr lang="ko-KR" altLang="en-US" dirty="0" smtClean="0"/>
              <a:t> 클릭 시</a:t>
            </a:r>
            <a:endParaRPr lang="en-US" altLang="ko-KR" dirty="0" smtClean="0"/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type="rest"&gt;) </a:t>
            </a:r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smtClean="0"/>
              <a:t>폼 전송하지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5085184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3" y="4077072"/>
            <a:ext cx="3163615" cy="2359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 </a:t>
            </a:r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</a:t>
            </a:r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마우스 </a:t>
            </a:r>
            <a:r>
              <a:rPr lang="ko-KR" altLang="en-US" sz="1400" dirty="0"/>
              <a:t>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</a:t>
            </a:r>
            <a:r>
              <a:rPr lang="ko-KR" altLang="en-US" sz="1400" dirty="0" smtClean="0"/>
              <a:t>변경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17681" y="5805264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85" y="1484784"/>
            <a:ext cx="3163615" cy="23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DOM </a:t>
            </a:r>
            <a:r>
              <a:rPr lang="ko-KR" altLang="en-US" smtClean="0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3" y="3907077"/>
            <a:ext cx="2460936" cy="1956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 </a:t>
            </a:r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</a:t>
            </a:r>
            <a:r>
              <a:rPr lang="ko-KR" altLang="en-US" sz="1200" dirty="0" smtClean="0"/>
              <a:t>호출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over; </a:t>
            </a:r>
            <a:r>
              <a:rPr lang="en-US" altLang="ko-KR" sz="1200" dirty="0"/>
              <a:t>// over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out; </a:t>
            </a:r>
            <a:r>
              <a:rPr lang="en-US" altLang="ko-KR" sz="1200" dirty="0"/>
              <a:t>// out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onmouseout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/>
              <a:t>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00140" y="5716594"/>
            <a:ext cx="1528052" cy="442674"/>
          </a:xfrm>
          <a:prstGeom prst="wedgeRoundRectCallout">
            <a:avLst>
              <a:gd name="adj1" fmla="val -74189"/>
              <a:gd name="adj2" fmla="val -61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460936" cy="19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DOM </a:t>
            </a:r>
            <a:r>
              <a:rPr lang="ko-KR" altLang="en-US" smtClean="0"/>
              <a:t>객체의 </a:t>
            </a:r>
            <a:r>
              <a:rPr lang="en-US" altLang="ko-KR" smtClean="0"/>
              <a:t>addEventListener() </a:t>
            </a:r>
            <a:r>
              <a:rPr lang="ko-KR" altLang="en-US" smtClean="0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17870</TotalTime>
  <Words>3129</Words>
  <Application>Microsoft Office PowerPoint</Application>
  <PresentationFormat>화면 슬라이드 쇼(4:3)</PresentationFormat>
  <Paragraphs>1138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HY나무L</vt:lpstr>
      <vt:lpstr>HY나무M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이벤트 개요</vt:lpstr>
      <vt:lpstr>브라우저에 발생하는 다양한 이벤트들</vt:lpstr>
      <vt:lpstr>이벤트 리스너 만들기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onreset과 onsubmit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527</cp:revision>
  <dcterms:created xsi:type="dcterms:W3CDTF">2011-08-27T14:53:28Z</dcterms:created>
  <dcterms:modified xsi:type="dcterms:W3CDTF">2017-01-13T03:42:41Z</dcterms:modified>
</cp:coreProperties>
</file>